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9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2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BB84F-0B66-4A83-8D3B-6112041B1F75}" type="datetimeFigureOut">
              <a:rPr lang="en-IN" smtClean="0"/>
              <a:t>27-01-2022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2D8E2-559F-494D-8657-8CC704164F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4021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9720BA-A1A5-416A-9922-C0B6AC5A5D05}" type="slidenum">
              <a:rPr lang="en-IN" smtClean="0">
                <a:solidFill>
                  <a:prstClr val="black"/>
                </a:solidFill>
              </a:rPr>
              <a:pPr/>
              <a:t>2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023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9720BA-A1A5-416A-9922-C0B6AC5A5D05}" type="slidenum">
              <a:rPr lang="en-IN" smtClean="0">
                <a:solidFill>
                  <a:prstClr val="black"/>
                </a:solidFill>
              </a:rPr>
              <a:pPr/>
              <a:t>3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94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9720BA-A1A5-416A-9922-C0B6AC5A5D05}" type="slidenum">
              <a:rPr lang="en-IN" smtClean="0">
                <a:solidFill>
                  <a:prstClr val="black"/>
                </a:solidFill>
              </a:rPr>
              <a:pPr/>
              <a:t>4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111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602-64A0-4FC0-8A2F-C6E4C4F08E9B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27-01-2022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60C6-53E3-49B5-8926-7AA761D6031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79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5192-4060-484E-851B-20C005321DB0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27-01-2022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60C6-53E3-49B5-8926-7AA761D6031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27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5A77-2BC8-483D-AC61-8C375C1B8AAF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27-01-2022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60C6-53E3-49B5-8926-7AA761D6031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73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6C64-95F7-4D37-8846-74B4F316ED13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27-01-2022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60C6-53E3-49B5-8926-7AA761D6031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6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DD3F-CFFD-41CB-83F2-1DA46409FE27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27-01-2022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60C6-53E3-49B5-8926-7AA761D6031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2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929D-E0A1-4DD7-8B25-BCF079A960CA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27-01-2022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60C6-53E3-49B5-8926-7AA761D6031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18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4D4F-F09C-4B50-BEC1-E7C0052B1729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27-01-2022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60C6-53E3-49B5-8926-7AA761D6031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8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8B4B-65C9-4A5A-A701-40D964C8E12F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27-01-2022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60C6-53E3-49B5-8926-7AA761D6031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91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0C28-5033-41EC-A71F-922CF032F027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27-01-2022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60C6-53E3-49B5-8926-7AA761D6031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D451-AB60-4A2F-99F9-146407277FC8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27-01-2022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60C6-53E3-49B5-8926-7AA761D6031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5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6C4A-3ACF-4479-9582-0D154A8E4F70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27-01-2022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60C6-53E3-49B5-8926-7AA761D6031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8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920B7-3CCB-44DF-AED6-9399B4C336AE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27-01-2022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360C6-53E3-49B5-8926-7AA761D6031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3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257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IN" sz="5400" b="1" dirty="0">
                <a:solidFill>
                  <a:srgbClr val="C00000"/>
                </a:solidFill>
              </a:rPr>
              <a:t>Agricultural  Machinery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60C6-53E3-49B5-8926-7AA761D6031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710"/>
            <a:ext cx="12192000" cy="93539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IN" sz="3600" b="1" dirty="0">
                <a:solidFill>
                  <a:prstClr val="white"/>
                </a:solidFill>
                <a:latin typeface="Calibri Light"/>
              </a:rPr>
              <a:t>Overview of the Agriculture Machinery Sector</a:t>
            </a:r>
            <a:endParaRPr lang="en-US" sz="3600" b="1" dirty="0">
              <a:solidFill>
                <a:prstClr val="white"/>
              </a:solidFill>
              <a:latin typeface="Calibri Light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0" y="999405"/>
            <a:ext cx="12192000" cy="5651444"/>
          </a:xfrm>
          <a:ln w="25400">
            <a:noFill/>
          </a:ln>
        </p:spPr>
        <p:txBody>
          <a:bodyPr>
            <a:noAutofit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70000"/>
            </a:pPr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Overall market Consumption</a:t>
            </a:r>
            <a:r>
              <a:rPr lang="en-US" sz="2000" b="1" dirty="0">
                <a:cs typeface="Arial" panose="020B0604020202020204" pitchFamily="34" charset="0"/>
              </a:rPr>
              <a:t>(FY2018)	</a:t>
            </a:r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: ₹60,520</a:t>
            </a:r>
            <a:r>
              <a:rPr lang="en-US" sz="2000" b="1" dirty="0">
                <a:cs typeface="Arial" panose="020B0604020202020204" pitchFamily="34" charset="0"/>
              </a:rPr>
              <a:t> Cr ($8BN)</a:t>
            </a:r>
            <a:endParaRPr lang="en-US" sz="2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70000"/>
            </a:pPr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Domestic </a:t>
            </a:r>
            <a:r>
              <a:rPr lang="en-US" sz="2000" b="1" dirty="0">
                <a:cs typeface="Arial" panose="020B0604020202020204" pitchFamily="34" charset="0"/>
              </a:rPr>
              <a:t>Production(FY2018)		</a:t>
            </a:r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  <a:r>
              <a:rPr lang="en-US" sz="2000" b="1" dirty="0">
                <a:cs typeface="Arial" panose="020B0604020202020204" pitchFamily="34" charset="0"/>
              </a:rPr>
              <a:t>₹65,923 Cr ($9BN)</a:t>
            </a:r>
            <a:endParaRPr lang="en-US" sz="20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70000"/>
            </a:pPr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Imports </a:t>
            </a:r>
            <a:r>
              <a:rPr lang="en-US" sz="2000" b="1" dirty="0">
                <a:cs typeface="Arial" panose="020B0604020202020204" pitchFamily="34" charset="0"/>
              </a:rPr>
              <a:t>(FY2018)			: ₹2,208 Cr   ($0.3BN) 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70000"/>
            </a:pPr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Exports (FY2018)			</a:t>
            </a:r>
            <a:r>
              <a:rPr lang="en-US" sz="2000" b="1" dirty="0">
                <a:cs typeface="Arial" panose="020B0604020202020204" pitchFamily="34" charset="0"/>
              </a:rPr>
              <a:t>: ₹7,611 Cr  ($1BN)     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70000"/>
            </a:pPr>
            <a:r>
              <a:rPr lang="en-US" sz="2000" b="1" dirty="0">
                <a:cs typeface="Arial" panose="020B0604020202020204" pitchFamily="34" charset="0"/>
              </a:rPr>
              <a:t>Estimated CAGR  (2020  – 2024)	           	: 10.70% (GDP contribution of Agriculture sector: 14.4%)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70000"/>
            </a:pPr>
            <a:r>
              <a:rPr lang="en-US" sz="2000" b="1" dirty="0">
                <a:cs typeface="Arial" panose="020B0604020202020204" pitchFamily="34" charset="0"/>
              </a:rPr>
              <a:t>Foreign Direct Investment:  		: ₹14,680 Cr ($2BN) (Cumulative from Mar 2000 to March 2020)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70000"/>
            </a:pPr>
            <a:endParaRPr lang="en-US" sz="2000" b="1" dirty="0">
              <a:cs typeface="Arial" panose="020B0604020202020204" pitchFamily="34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70000"/>
            </a:pPr>
            <a:r>
              <a:rPr lang="en-US" sz="2000" b="1" dirty="0">
                <a:solidFill>
                  <a:srgbClr val="C00000"/>
                </a:solidFill>
              </a:rPr>
              <a:t>100% </a:t>
            </a:r>
            <a:r>
              <a:rPr lang="en-US" sz="2000" b="1" dirty="0"/>
              <a:t>foreign direct investment (FDI) is allowed for the following agricultural activities: </a:t>
            </a:r>
          </a:p>
          <a:p>
            <a:pPr marL="457200" lvl="2" algn="just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70000"/>
            </a:pPr>
            <a:r>
              <a:rPr lang="en-US" sz="1600" b="1" dirty="0"/>
              <a:t>Floriculture</a:t>
            </a:r>
          </a:p>
          <a:p>
            <a:pPr marL="457200" lvl="2" algn="just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70000"/>
            </a:pPr>
            <a:r>
              <a:rPr lang="en-US" sz="1600" b="1" dirty="0"/>
              <a:t>Horticulture</a:t>
            </a:r>
          </a:p>
          <a:p>
            <a:pPr marL="457200" lvl="2" algn="just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70000"/>
            </a:pPr>
            <a:r>
              <a:rPr lang="en-US" sz="1600" b="1" dirty="0"/>
              <a:t>Apiculture</a:t>
            </a:r>
          </a:p>
          <a:p>
            <a:pPr marL="457200" lvl="2" algn="just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70000"/>
            </a:pPr>
            <a:r>
              <a:rPr lang="en-US" sz="1600" b="1" dirty="0"/>
              <a:t>Cultivation of vegetables and mushrooms under controlled conditions.</a:t>
            </a:r>
          </a:p>
          <a:p>
            <a:pPr marL="457200" lvl="2" algn="just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70000"/>
            </a:pPr>
            <a:r>
              <a:rPr lang="en-US" sz="1600" b="1" dirty="0"/>
              <a:t>Services related to agriculture and its allied sectors</a:t>
            </a:r>
          </a:p>
        </p:txBody>
      </p:sp>
      <p:sp>
        <p:nvSpPr>
          <p:cNvPr id="9" name="Rectangle 8"/>
          <p:cNvSpPr/>
          <p:nvPr/>
        </p:nvSpPr>
        <p:spPr>
          <a:xfrm>
            <a:off x="9805335" y="6502481"/>
            <a:ext cx="251075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  <a:buClr>
                <a:srgbClr val="44546A"/>
              </a:buClr>
              <a:buSzPct val="70000"/>
            </a:pPr>
            <a:r>
              <a:rPr lang="en-IN" sz="1200" b="1" dirty="0">
                <a:solidFill>
                  <a:prstClr val="black"/>
                </a:solidFill>
                <a:cs typeface="Arial" pitchFamily="34" charset="0"/>
              </a:rPr>
              <a:t>Source: Department of Agriculture</a:t>
            </a:r>
            <a:endParaRPr lang="en-US" sz="12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35397"/>
            <a:ext cx="1490472" cy="1280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90472" y="935397"/>
            <a:ext cx="2633472" cy="1280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23944" y="935397"/>
            <a:ext cx="3639312" cy="1280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V="1">
            <a:off x="6973824" y="935397"/>
            <a:ext cx="5218176" cy="12801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99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710"/>
            <a:ext cx="12192000" cy="93539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IN" sz="3200" b="1" dirty="0">
                <a:solidFill>
                  <a:prstClr val="white"/>
                </a:solidFill>
                <a:latin typeface="Calibri Light"/>
              </a:rPr>
              <a:t>Industry visits and Interaction with Associations and Domain Experts</a:t>
            </a:r>
            <a:endParaRPr lang="en-US" sz="3200" b="1" dirty="0">
              <a:solidFill>
                <a:prstClr val="white"/>
              </a:solidFill>
              <a:latin typeface="Calibri Ligh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35397"/>
            <a:ext cx="1490472" cy="1280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90472" y="935397"/>
            <a:ext cx="2633472" cy="1280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23944" y="935397"/>
            <a:ext cx="3639312" cy="1280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V="1">
            <a:off x="6973824" y="935397"/>
            <a:ext cx="5218176" cy="12801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219" y="1326027"/>
            <a:ext cx="102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70000"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Takeaways – Punjab Industry Visits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2219" y="2111861"/>
            <a:ext cx="11329614" cy="4271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0845" marR="177165" indent="-342900">
              <a:lnSpc>
                <a:spcPct val="9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Strong perception that Imported machines have better life, better productivity, energy efficiency, and new inbuilt technologies.</a:t>
            </a:r>
          </a:p>
          <a:p>
            <a:pPr marL="410845" marR="177165" indent="-342900">
              <a:lnSpc>
                <a:spcPct val="9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Quality and reliability of Indian machines do not meet global standards</a:t>
            </a:r>
          </a:p>
          <a:p>
            <a:pPr marL="410845" marR="177165" indent="-342900">
              <a:lnSpc>
                <a:spcPct val="9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Management of all three companies expressed that senior management of Machine tool companies rarely visit / engage with them.</a:t>
            </a:r>
          </a:p>
          <a:p>
            <a:pPr marL="410845" marR="177165" indent="-342900">
              <a:lnSpc>
                <a:spcPct val="9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Training &amp; Support on machine maintenance needs to be strengthened.</a:t>
            </a:r>
          </a:p>
          <a:p>
            <a:pPr marL="410845" marR="177165" indent="-342900">
              <a:lnSpc>
                <a:spcPct val="9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On-time service and spare part availability and price is a key constraint, especially for the Indian-supplied special purpose machines.</a:t>
            </a:r>
          </a:p>
          <a:p>
            <a:pPr marL="410845" marR="177165" indent="-342900">
              <a:lnSpc>
                <a:spcPct val="9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Support and Handholding for machine selection and component development needs to be strengthened</a:t>
            </a:r>
            <a:endParaRPr lang="en-IN" sz="2800" dirty="0"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25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710"/>
            <a:ext cx="12192000" cy="93539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IN" sz="3200" b="1" dirty="0">
                <a:solidFill>
                  <a:prstClr val="white"/>
                </a:solidFill>
                <a:latin typeface="Calibri Light"/>
              </a:rPr>
              <a:t>Exhibition Visit</a:t>
            </a:r>
            <a:endParaRPr lang="en-US" sz="3200" b="1" dirty="0">
              <a:solidFill>
                <a:prstClr val="white"/>
              </a:solidFill>
              <a:latin typeface="Calibri Ligh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35397"/>
            <a:ext cx="1490472" cy="1280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90472" y="935397"/>
            <a:ext cx="2633472" cy="1280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23944" y="935397"/>
            <a:ext cx="3639312" cy="1280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V="1">
            <a:off x="6973824" y="935397"/>
            <a:ext cx="5218176" cy="12801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219" y="1326027"/>
            <a:ext cx="102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70000"/>
            </a:pPr>
            <a:r>
              <a:rPr 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Key Takeaways – </a:t>
            </a:r>
            <a:r>
              <a:rPr lang="en-US" sz="2800" b="1" dirty="0" err="1">
                <a:solidFill>
                  <a:srgbClr val="FF0000"/>
                </a:solidFill>
                <a:cs typeface="Arial" panose="020B0604020202020204" pitchFamily="34" charset="0"/>
              </a:rPr>
              <a:t>AgriTech</a:t>
            </a:r>
            <a:r>
              <a:rPr 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0757" y="2111861"/>
            <a:ext cx="113296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800" dirty="0"/>
              <a:t>Agricultural industry is undergoing a technology transformation through mechanization and digitalization.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800" dirty="0"/>
              <a:t>There is a need for cost effective reliable solutions especially for components such as gears and sheet metal.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800" dirty="0"/>
              <a:t>Several MSMEs developing machines to suit local agricultural needs like Coconut processing, Grain cleaning, Grain sorting etc.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800" dirty="0"/>
              <a:t>Some large companies showcased metal cutting and forming machines as part of their infrastructure in posters and videos.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818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6ADB7897-DD70-4031-87BC-07ACF87252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E1ED9B1-F9FB-44F3-9E02-2D7052370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60C6-53E3-49B5-8926-7AA761D6031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597232"/>
      </p:ext>
    </p:extLst>
  </p:cSld>
  <p:clrMapOvr>
    <a:masterClrMapping/>
  </p:clrMapOvr>
</p:sld>
</file>

<file path=ppt/theme/theme1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212</Words>
  <Application>Microsoft Office PowerPoint</Application>
  <PresentationFormat>Widescreen</PresentationFormat>
  <Paragraphs>36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Times New Roman</vt:lpstr>
      <vt:lpstr>13_Office Theme</vt:lpstr>
      <vt:lpstr>Agricultural  Machinery </vt:lpstr>
      <vt:lpstr>PowerPoint Presentation</vt:lpstr>
      <vt:lpstr>PowerPoint Presentation</vt:lpstr>
      <vt:lpstr>PowerPoint Presentation</vt:lpstr>
      <vt:lpstr>Thank You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 Machinery</dc:title>
  <dc:creator>Satish K</dc:creator>
  <cp:lastModifiedBy>Windows User</cp:lastModifiedBy>
  <cp:revision>64</cp:revision>
  <dcterms:created xsi:type="dcterms:W3CDTF">2021-12-10T06:08:38Z</dcterms:created>
  <dcterms:modified xsi:type="dcterms:W3CDTF">2022-01-27T08:40:01Z</dcterms:modified>
</cp:coreProperties>
</file>